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90F80B-F741-4E96-B01B-3EE82A78BD7E}">
  <a:tblStyle styleId="{5590F80B-F741-4E96-B01B-3EE82A78B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HelveticaNeue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c375f43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c375f43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c2c3923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c2c3923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c2c3923e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c2c3923e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2c3923e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2c3923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2c3923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2c3923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c33625c6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c33625c6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c2c3923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c2c3923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c2dc5edcb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c2dc5edcb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c2c3923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c2c3923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4.png"/><Relationship Id="rId13" Type="http://schemas.openxmlformats.org/officeDocument/2006/relationships/image" Target="../media/image2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5" Type="http://schemas.openxmlformats.org/officeDocument/2006/relationships/image" Target="../media/image13.png"/><Relationship Id="rId14" Type="http://schemas.openxmlformats.org/officeDocument/2006/relationships/image" Target="../media/image17.png"/><Relationship Id="rId17" Type="http://schemas.openxmlformats.org/officeDocument/2006/relationships/image" Target="../media/image10.png"/><Relationship Id="rId16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79100" y="1324525"/>
            <a:ext cx="878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NEURAIS ARTIFICIAIS</a:t>
            </a:r>
            <a:endParaRPr sz="3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Classificação de Músicas em Playlists</a:t>
            </a:r>
            <a:endParaRPr sz="3500"/>
          </a:p>
        </p:txBody>
      </p:sp>
      <p:sp>
        <p:nvSpPr>
          <p:cNvPr id="56" name="Google Shape;56;p13"/>
          <p:cNvSpPr txBox="1"/>
          <p:nvPr/>
        </p:nvSpPr>
        <p:spPr>
          <a:xfrm>
            <a:off x="2951100" y="2571750"/>
            <a:ext cx="324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Larissa Magalhães Pereira - 13747904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Lucas Antonio P. dos Santos - 13861180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/>
          <p:nvPr/>
        </p:nvSpPr>
        <p:spPr>
          <a:xfrm>
            <a:off x="116150" y="921000"/>
            <a:ext cx="8780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364800" y="30365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Conclusão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364800" y="1017725"/>
            <a:ext cx="7773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92% de acurácia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Erro: recorrência significativa no atributo explícito (explicit)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Complexidade de playlists musicais: 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faixas semelhantes em diferentes playlists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variabilidade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subjetividade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Melhor desempenho: adicionar mais músicas às playlists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3786888" y="1734550"/>
            <a:ext cx="1591200" cy="1577400"/>
            <a:chOff x="5106850" y="200350"/>
            <a:chExt cx="1591200" cy="1577400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7825" y="244425"/>
              <a:ext cx="1489275" cy="148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>
              <a:off x="5106850" y="200350"/>
              <a:ext cx="1591200" cy="15774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/>
          <p:nvPr/>
        </p:nvSpPr>
        <p:spPr>
          <a:xfrm>
            <a:off x="375825" y="921000"/>
            <a:ext cx="2834400" cy="4120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64800" y="947000"/>
            <a:ext cx="2834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A7A7A7"/>
                </a:solidFill>
              </a:rPr>
              <a:t>Playlist 1</a:t>
            </a:r>
            <a:endParaRPr b="1" sz="1200">
              <a:solidFill>
                <a:srgbClr val="A7A7A7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06088" y="1971550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Diñero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00" y="1361300"/>
            <a:ext cx="652086" cy="6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788" y="1361300"/>
            <a:ext cx="639200" cy="6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468725" y="1971550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3500</a:t>
            </a:r>
            <a:endParaRPr sz="600">
              <a:solidFill>
                <a:srgbClr val="CDCDCD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431350" y="1971550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DAMN!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8800" y="2278150"/>
            <a:ext cx="639200" cy="6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468713" y="2888400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Father Time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4950" y="2278150"/>
            <a:ext cx="639299" cy="6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431438" y="2888400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Check</a:t>
            </a:r>
            <a:endParaRPr sz="600">
              <a:solidFill>
                <a:srgbClr val="CDCDCD"/>
              </a:solidFill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494800" y="2263700"/>
            <a:ext cx="666300" cy="810100"/>
            <a:chOff x="6216700" y="2237700"/>
            <a:chExt cx="666300" cy="810100"/>
          </a:xfrm>
        </p:grpSpPr>
        <p:pic>
          <p:nvPicPr>
            <p:cNvPr id="76" name="Google Shape;76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28000" y="2252150"/>
              <a:ext cx="639200" cy="6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4"/>
            <p:cNvSpPr txBox="1"/>
            <p:nvPr/>
          </p:nvSpPr>
          <p:spPr>
            <a:xfrm>
              <a:off x="6234388" y="2862400"/>
              <a:ext cx="639300" cy="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600">
                  <a:solidFill>
                    <a:srgbClr val="CDCDCD"/>
                  </a:solidFill>
                </a:rPr>
                <a:t>Plano B</a:t>
              </a:r>
              <a:endParaRPr sz="600">
                <a:solidFill>
                  <a:srgbClr val="CDCDCD"/>
                </a:solidFill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216700" y="2237700"/>
              <a:ext cx="666300" cy="6681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/>
          <p:nvPr/>
        </p:nvSpPr>
        <p:spPr>
          <a:xfrm>
            <a:off x="1459875" y="226370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2434250" y="22781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448850" y="134690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492550" y="134690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3793663" y="1783050"/>
            <a:ext cx="1591200" cy="1577400"/>
            <a:chOff x="3486113" y="390900"/>
            <a:chExt cx="1591200" cy="1577400"/>
          </a:xfrm>
        </p:grpSpPr>
        <p:pic>
          <p:nvPicPr>
            <p:cNvPr id="84" name="Google Shape;84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35800" y="433700"/>
              <a:ext cx="1491837" cy="1491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4"/>
            <p:cNvSpPr/>
            <p:nvPr/>
          </p:nvSpPr>
          <p:spPr>
            <a:xfrm>
              <a:off x="3486113" y="390900"/>
              <a:ext cx="1591200" cy="15774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4"/>
          <p:cNvSpPr txBox="1"/>
          <p:nvPr/>
        </p:nvSpPr>
        <p:spPr>
          <a:xfrm>
            <a:off x="3957675" y="3245500"/>
            <a:ext cx="125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DCDCD"/>
                </a:solidFill>
              </a:rPr>
              <a:t>Interludio</a:t>
            </a:r>
            <a:endParaRPr sz="1600">
              <a:solidFill>
                <a:srgbClr val="CDCDCD"/>
              </a:solidFill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12488" y="3844275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Interludio</a:t>
            </a:r>
            <a:endParaRPr sz="600">
              <a:solidFill>
                <a:srgbClr val="CDCDCD"/>
              </a:solidFill>
            </a:endParaRPr>
          </a:p>
        </p:txBody>
      </p:sp>
      <p:grpSp>
        <p:nvGrpSpPr>
          <p:cNvPr id="88" name="Google Shape;88;p14"/>
          <p:cNvGrpSpPr/>
          <p:nvPr/>
        </p:nvGrpSpPr>
        <p:grpSpPr>
          <a:xfrm>
            <a:off x="494800" y="3219575"/>
            <a:ext cx="666300" cy="668100"/>
            <a:chOff x="6214450" y="3154550"/>
            <a:chExt cx="666300" cy="668100"/>
          </a:xfrm>
        </p:grpSpPr>
        <p:pic>
          <p:nvPicPr>
            <p:cNvPr id="89" name="Google Shape;89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41550" y="3170975"/>
              <a:ext cx="639200" cy="6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/>
            <p:nvPr/>
          </p:nvSpPr>
          <p:spPr>
            <a:xfrm>
              <a:off x="6214450" y="3154550"/>
              <a:ext cx="666300" cy="6681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7125" y="3910466"/>
            <a:ext cx="1130711" cy="11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64800" y="18140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7799" y="1354912"/>
            <a:ext cx="652076" cy="6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3957675" y="3245500"/>
            <a:ext cx="125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DCDCD"/>
                </a:solidFill>
              </a:rPr>
              <a:t>Coastline</a:t>
            </a:r>
            <a:endParaRPr sz="1600">
              <a:solidFill>
                <a:srgbClr val="CDCDCD"/>
              </a:solidFill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434250" y="13468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6078000" y="921000"/>
            <a:ext cx="2834400" cy="4120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078000" y="921000"/>
            <a:ext cx="2834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A7A7A7"/>
                </a:solidFill>
              </a:rPr>
              <a:t>Playlist 2</a:t>
            </a:r>
            <a:endParaRPr b="1" sz="1200">
              <a:solidFill>
                <a:srgbClr val="A7A7A7"/>
              </a:solidFill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75550" y="1419852"/>
            <a:ext cx="639301" cy="6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7162050" y="14054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7121100" y="1971550"/>
            <a:ext cx="74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Never be alone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44275" y="1419850"/>
            <a:ext cx="624299" cy="62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6223275" y="13979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182325" y="1971550"/>
            <a:ext cx="74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Riptide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00825" y="1427400"/>
            <a:ext cx="624200" cy="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8079775" y="14054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964425" y="1971550"/>
            <a:ext cx="8970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Someone You Loved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44275" y="2278138"/>
            <a:ext cx="624301" cy="6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6223275" y="22562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189175" y="2888400"/>
            <a:ext cx="7416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Feeling Whitney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83100" y="2278150"/>
            <a:ext cx="624200" cy="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162050" y="226370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7124400" y="2888400"/>
            <a:ext cx="7416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Viva La Vida</a:t>
            </a:r>
            <a:endParaRPr sz="600">
              <a:solidFill>
                <a:srgbClr val="CDCDCD"/>
              </a:solidFill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97050" y="2278150"/>
            <a:ext cx="631750" cy="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8071925" y="2271050"/>
            <a:ext cx="666300" cy="66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21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7945325" y="2888400"/>
            <a:ext cx="9195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Ninguém me ensinou</a:t>
            </a:r>
            <a:endParaRPr sz="600">
              <a:solidFill>
                <a:srgbClr val="CDCDCD"/>
              </a:solidFill>
            </a:endParaRPr>
          </a:p>
        </p:txBody>
      </p:sp>
      <p:grpSp>
        <p:nvGrpSpPr>
          <p:cNvPr id="116" name="Google Shape;116;p14"/>
          <p:cNvGrpSpPr/>
          <p:nvPr/>
        </p:nvGrpSpPr>
        <p:grpSpPr>
          <a:xfrm>
            <a:off x="6244263" y="3219563"/>
            <a:ext cx="666300" cy="668100"/>
            <a:chOff x="1394588" y="3301113"/>
            <a:chExt cx="666300" cy="668100"/>
          </a:xfrm>
        </p:grpSpPr>
        <p:pic>
          <p:nvPicPr>
            <p:cNvPr id="117" name="Google Shape;11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1704" y="3309125"/>
              <a:ext cx="652075" cy="65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4"/>
            <p:cNvSpPr/>
            <p:nvPr/>
          </p:nvSpPr>
          <p:spPr>
            <a:xfrm>
              <a:off x="1394588" y="3301113"/>
              <a:ext cx="666300" cy="6681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4"/>
          <p:cNvSpPr txBox="1"/>
          <p:nvPr/>
        </p:nvSpPr>
        <p:spPr>
          <a:xfrm>
            <a:off x="6257763" y="3845300"/>
            <a:ext cx="6393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CDCDCD"/>
                </a:solidFill>
              </a:rPr>
              <a:t>Coastline</a:t>
            </a:r>
            <a:endParaRPr sz="600">
              <a:solidFill>
                <a:srgbClr val="CDCDC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116150" y="3030150"/>
            <a:ext cx="8852100" cy="20109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116150" y="921000"/>
            <a:ext cx="4406700" cy="20109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4621050" y="921000"/>
            <a:ext cx="4347300" cy="20109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006" y="1612850"/>
            <a:ext cx="938650" cy="9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050" y="3592775"/>
            <a:ext cx="2003927" cy="10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025" y="3466928"/>
            <a:ext cx="1329975" cy="13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116150" y="3030150"/>
            <a:ext cx="2713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Manipulações de dados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116150" y="921000"/>
            <a:ext cx="2713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4621050" y="916300"/>
            <a:ext cx="2713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87" y="3853425"/>
            <a:ext cx="2784825" cy="5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825" y="1387312"/>
            <a:ext cx="2003927" cy="10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7">
            <a:alphaModFix/>
          </a:blip>
          <a:srcRect b="10610" l="0" r="3100" t="0"/>
          <a:stretch/>
        </p:blipFill>
        <p:spPr>
          <a:xfrm>
            <a:off x="504350" y="1622900"/>
            <a:ext cx="938640" cy="9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5900" y="1654750"/>
            <a:ext cx="1540797" cy="9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8825" y="3369325"/>
            <a:ext cx="1189376" cy="152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364800" y="196675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Ferramentas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116150" y="921000"/>
            <a:ext cx="8780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310850" y="1292675"/>
            <a:ext cx="31122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Requisições HTTP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Biblioteca requests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Spotify API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Arquivos JSON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Converter para CSV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Dados de playlists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Dados de músicas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Dados de artistas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7028325" y="2096490"/>
            <a:ext cx="1652824" cy="170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3050" y="1841013"/>
            <a:ext cx="1870050" cy="239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6"/>
          <p:cNvGrpSpPr/>
          <p:nvPr/>
        </p:nvGrpSpPr>
        <p:grpSpPr>
          <a:xfrm>
            <a:off x="5235775" y="2938875"/>
            <a:ext cx="1792500" cy="285910"/>
            <a:chOff x="5235825" y="2589275"/>
            <a:chExt cx="1792500" cy="285910"/>
          </a:xfrm>
        </p:grpSpPr>
        <p:cxnSp>
          <p:nvCxnSpPr>
            <p:cNvPr id="148" name="Google Shape;148;p16"/>
            <p:cNvCxnSpPr/>
            <p:nvPr/>
          </p:nvCxnSpPr>
          <p:spPr>
            <a:xfrm rot="10800000">
              <a:off x="5235825" y="2875185"/>
              <a:ext cx="1792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" name="Google Shape;149;p16"/>
            <p:cNvSpPr txBox="1"/>
            <p:nvPr/>
          </p:nvSpPr>
          <p:spPr>
            <a:xfrm>
              <a:off x="5284725" y="2589275"/>
              <a:ext cx="169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RESPONSE</a:t>
              </a:r>
              <a:r>
                <a:rPr lang="pt-BR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playlist1.json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50" name="Google Shape;150;p16"/>
          <p:cNvGrpSpPr/>
          <p:nvPr/>
        </p:nvGrpSpPr>
        <p:grpSpPr>
          <a:xfrm>
            <a:off x="5284720" y="2299925"/>
            <a:ext cx="1743565" cy="439100"/>
            <a:chOff x="5235825" y="1686875"/>
            <a:chExt cx="1792500" cy="439100"/>
          </a:xfrm>
        </p:grpSpPr>
        <p:cxnSp>
          <p:nvCxnSpPr>
            <p:cNvPr id="151" name="Google Shape;151;p16"/>
            <p:cNvCxnSpPr/>
            <p:nvPr/>
          </p:nvCxnSpPr>
          <p:spPr>
            <a:xfrm>
              <a:off x="5235825" y="1972785"/>
              <a:ext cx="1792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" name="Google Shape;152;p16"/>
            <p:cNvSpPr txBox="1"/>
            <p:nvPr/>
          </p:nvSpPr>
          <p:spPr>
            <a:xfrm>
              <a:off x="5586542" y="1686875"/>
              <a:ext cx="10911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POST: playlist1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5848287" y="1902775"/>
              <a:ext cx="567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CDCDC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clientId</a:t>
              </a:r>
              <a:endParaRPr sz="800">
                <a:solidFill>
                  <a:srgbClr val="CDCDC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4" name="Google Shape;154;p16"/>
          <p:cNvSpPr txBox="1"/>
          <p:nvPr/>
        </p:nvSpPr>
        <p:spPr>
          <a:xfrm>
            <a:off x="364800" y="211975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Coleta de Dados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6166225" y="921000"/>
            <a:ext cx="27399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6150" y="921000"/>
            <a:ext cx="5918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7"/>
          <p:cNvGrpSpPr/>
          <p:nvPr/>
        </p:nvGrpSpPr>
        <p:grpSpPr>
          <a:xfrm>
            <a:off x="6753716" y="1146651"/>
            <a:ext cx="1564911" cy="1569044"/>
            <a:chOff x="5974375" y="1322975"/>
            <a:chExt cx="2158200" cy="2163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9400" y="1383000"/>
              <a:ext cx="2083875" cy="208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7"/>
            <p:cNvSpPr/>
            <p:nvPr/>
          </p:nvSpPr>
          <p:spPr>
            <a:xfrm>
              <a:off x="5974375" y="1322975"/>
              <a:ext cx="2158200" cy="2163900"/>
            </a:xfrm>
            <a:prstGeom prst="roundRect">
              <a:avLst>
                <a:gd fmla="val 16667" name="adj"/>
              </a:avLst>
            </a:prstGeom>
            <a:noFill/>
            <a:ln cap="flat" cmpd="sng" w="228600">
              <a:solidFill>
                <a:srgbClr val="1212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 txBox="1"/>
          <p:nvPr/>
        </p:nvSpPr>
        <p:spPr>
          <a:xfrm>
            <a:off x="6277450" y="2682725"/>
            <a:ext cx="25308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Nome 		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Woods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Álbum 		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Circles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Artista		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 miller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Gênero 		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hip hop, rap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	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2020-01-17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Duração		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286386 ms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Explícita</a:t>
            </a:r>
            <a:r>
              <a:rPr lang="pt-BR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</a:t>
            </a:r>
            <a:r>
              <a:rPr lang="pt-BR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Não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Popularidade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70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</a:t>
            </a:r>
            <a:r>
              <a:rPr lang="pt-BR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Playlist 1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364800" y="1146650"/>
            <a:ext cx="22695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Nome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Álbum 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Duração 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Explícita 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String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364800" y="30365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Atributos das Músicas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64800" y="5155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Treinamento</a:t>
            </a:r>
            <a:endParaRPr sz="18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3159175" y="1146650"/>
            <a:ext cx="25950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Artista	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Gênero	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Popularidade 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	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			</a:t>
            </a:r>
            <a:r>
              <a:rPr lang="pt-BR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364800" y="2715700"/>
            <a:ext cx="27942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Problemas: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Atributos de tipo string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Atributos de tipo lista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Normalização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não int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3274500" y="2715700"/>
            <a:ext cx="2595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Atributos visuais:</a:t>
            </a:r>
            <a:endParaRPr sz="1600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Nome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Álbum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116150" y="921000"/>
            <a:ext cx="8780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364800" y="211975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Tratamento </a:t>
            </a: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Dados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77" name="Google Shape;177;p18"/>
          <p:cNvGraphicFramePr/>
          <p:nvPr/>
        </p:nvGraphicFramePr>
        <p:xfrm>
          <a:off x="4572000" y="176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{5590F80B-F741-4E96-B01B-3EE82A78BD7E}</a:tableStyleId>
              </a:tblPr>
              <a:tblGrid>
                <a:gridCol w="1598500"/>
              </a:tblGrid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121212"/>
                          </a:solidFill>
                        </a:rPr>
                        <a:t>Artista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Travis Scott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Yunk Vino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Metro Boomin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Jé Santiago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Derek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8" name="Google Shape;178;p18"/>
          <p:cNvGraphicFramePr/>
          <p:nvPr/>
        </p:nvGraphicFramePr>
        <p:xfrm>
          <a:off x="6999250" y="176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{5590F80B-F741-4E96-B01B-3EE82A78BD7E}</a:tableStyleId>
              </a:tblPr>
              <a:tblGrid>
                <a:gridCol w="1598500"/>
              </a:tblGrid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121212"/>
                          </a:solidFill>
                        </a:rPr>
                        <a:t>Rótulo</a:t>
                      </a:r>
                      <a:endParaRPr>
                        <a:solidFill>
                          <a:srgbClr val="12121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237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79" name="Google Shape;179;p18"/>
          <p:cNvCxnSpPr/>
          <p:nvPr/>
        </p:nvCxnSpPr>
        <p:spPr>
          <a:xfrm>
            <a:off x="6240875" y="2949600"/>
            <a:ext cx="71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8"/>
          <p:cNvSpPr txBox="1"/>
          <p:nvPr/>
        </p:nvSpPr>
        <p:spPr>
          <a:xfrm>
            <a:off x="310850" y="1292675"/>
            <a:ext cx="38688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 para CSV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Dados do tipo lista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Primeiro item é o principal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Pegar apenas o primeiro item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Dados do tipo string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LabelEncoder()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Criar rótulos para cada dado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Rótulos são strings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Normalização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○"/>
            </a:pPr>
            <a:r>
              <a:rPr lang="pt-BR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MinMaxScaler()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116150" y="921000"/>
            <a:ext cx="8780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364800" y="30365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Treinamento e Teste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64800" y="918525"/>
            <a:ext cx="85005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 Validation: 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</a:pPr>
            <a:r>
              <a:rPr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 MLP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</a:pPr>
            <a:r>
              <a:rPr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classifier, confusionMatrix e getWrongResults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.mlp = MLPClassifier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max_iter=</a:t>
            </a:r>
            <a:r>
              <a:rPr lang="pt-BR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solver=</a:t>
            </a:r>
            <a:r>
              <a:rPr lang="pt-BR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'adam'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hidden_layer_sizes= </a:t>
            </a:r>
            <a:r>
              <a:rPr lang="pt-BR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106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</a:t>
            </a:r>
            <a:r>
              <a:rPr lang="pt-BR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random_state=</a:t>
            </a:r>
            <a:r>
              <a:rPr lang="pt-BR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ross_val_predict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.mlp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cv=cv_folds</a:t>
            </a:r>
            <a:r>
              <a:rPr lang="pt-BR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64800" y="28498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pt-BR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Métricas: 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75" y="3280950"/>
            <a:ext cx="3866075" cy="14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116150" y="921000"/>
            <a:ext cx="8780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413" y="1050838"/>
            <a:ext cx="4405174" cy="3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364800" y="30365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Confusão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116150" y="921000"/>
            <a:ext cx="8780100" cy="4057200"/>
          </a:xfrm>
          <a:prstGeom prst="roundRect">
            <a:avLst>
              <a:gd fmla="val 5536" name="adj"/>
            </a:avLst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1914050" y="2871025"/>
            <a:ext cx="43875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Track 12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                                35r28RDot7nPE7y9K9H7l0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name                                     Feeling Whitney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popularity                                            76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release date                                  2016-12-09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duration                                          257265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explicit                                            </a:t>
            </a:r>
            <a:r>
              <a:rPr lang="pt-BR" sz="9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00">
              <a:solidFill>
                <a:schemeClr val="lt1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artists                                      Post Malone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genres          ['dfw rap', 'melodic rap', 'pop', 'rap']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class                                         playlist 2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Name: 128, dtype: object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True: playlist 2 </a:t>
            </a:r>
            <a:endParaRPr sz="9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Predicted: playlist 1</a:t>
            </a:r>
            <a:endParaRPr sz="9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0" y="3109446"/>
            <a:ext cx="1503650" cy="150885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1914050" y="836450"/>
            <a:ext cx="3638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Track 8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id              35IlARgQHSzajJyZArok0Q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name                               Mar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popularity                          62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release date                2020-12-05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duration                        133968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explicit                         </a:t>
            </a:r>
            <a:r>
              <a:rPr lang="pt-BR" sz="9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9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artists                        pumapjl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genres            ['drill brasileiro']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class                       playlist 1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Name: 29, dtype: object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True: playlist 1 </a:t>
            </a:r>
            <a:endParaRPr sz="9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Predicted: playlist 2</a:t>
            </a:r>
            <a:endParaRPr sz="900">
              <a:solidFill>
                <a:schemeClr val="lt1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00" y="1074875"/>
            <a:ext cx="1503650" cy="150883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>
            <a:off x="6234975" y="1672800"/>
            <a:ext cx="556200" cy="255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6900325" y="2580150"/>
            <a:ext cx="19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motivo: possivelmente relacionado ao atributo explícito (explicit) 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364800" y="303650"/>
            <a:ext cx="520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Erros do Classificador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